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5201563" cy="35999738"/>
  <p:notesSz cx="6858000" cy="9144000"/>
  <p:defaultTextStyle>
    <a:defPPr>
      <a:defRPr lang="en-US"/>
    </a:defPPr>
    <a:lvl1pPr marL="0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1pPr>
    <a:lvl2pPr marL="1748607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2pPr>
    <a:lvl3pPr marL="3497214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3pPr>
    <a:lvl4pPr marL="5245821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4pPr>
    <a:lvl5pPr marL="6994428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5pPr>
    <a:lvl6pPr marL="8743036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6pPr>
    <a:lvl7pPr marL="10491643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7pPr>
    <a:lvl8pPr marL="12240250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8pPr>
    <a:lvl9pPr marL="13988857" algn="l" defTabSz="3497214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>
          <p15:clr>
            <a:srgbClr val="A4A3A4"/>
          </p15:clr>
        </p15:guide>
        <p15:guide id="2" pos="7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7ED"/>
    <a:srgbClr val="E6F1DF"/>
    <a:srgbClr val="F6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985" autoAdjust="0"/>
    <p:restoredTop sz="94660"/>
  </p:normalViewPr>
  <p:slideViewPr>
    <p:cSldViewPr>
      <p:cViewPr varScale="1">
        <p:scale>
          <a:sx n="20" d="100"/>
          <a:sy n="20" d="100"/>
        </p:scale>
        <p:origin x="2004" y="72"/>
      </p:cViewPr>
      <p:guideLst>
        <p:guide orient="horz" pos="11339"/>
        <p:guide pos="79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Dropbox\Doutorado_projeto\produ&#231;&#227;o\Malta2015\dad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44658792650928"/>
          <c:y val="0.16938543059476072"/>
          <c:w val="0.65070091863517165"/>
          <c:h val="0.47627989897489248"/>
        </c:manualLayout>
      </c:layout>
      <c:barChart>
        <c:barDir val="col"/>
        <c:grouping val="clustered"/>
        <c:varyColors val="0"/>
        <c:ser>
          <c:idx val="4"/>
          <c:order val="2"/>
          <c:tx>
            <c:v>XX</c:v>
          </c:tx>
          <c:spPr>
            <a:solidFill>
              <a:schemeClr val="bg1"/>
            </a:solidFill>
            <a:ln w="28575">
              <a:noFill/>
            </a:ln>
          </c:spPr>
          <c:invertIfNegative val="0"/>
          <c:cat>
            <c:multiLvlStrRef>
              <c:f>'Data Frutic article'!$BT$26:$BU$40</c:f>
              <c:multiLvlStrCache>
                <c:ptCount val="15"/>
                <c:lvl>
                  <c:pt idx="0">
                    <c:v>2 MPa</c:v>
                  </c:pt>
                  <c:pt idx="1">
                    <c:v>4 MPa</c:v>
                  </c:pt>
                  <c:pt idx="2">
                    <c:v>6 MPa</c:v>
                  </c:pt>
                  <c:pt idx="3">
                    <c:v>8 MPa</c:v>
                  </c:pt>
                  <c:pt idx="4">
                    <c:v>10 MPa</c:v>
                  </c:pt>
                  <c:pt idx="5">
                    <c:v>2 MPa</c:v>
                  </c:pt>
                  <c:pt idx="6">
                    <c:v>4 MPa</c:v>
                  </c:pt>
                  <c:pt idx="7">
                    <c:v>6 MPa</c:v>
                  </c:pt>
                  <c:pt idx="8">
                    <c:v>8 MPa</c:v>
                  </c:pt>
                  <c:pt idx="9">
                    <c:v>10 MPa</c:v>
                  </c:pt>
                  <c:pt idx="10">
                    <c:v>2 MPa</c:v>
                  </c:pt>
                  <c:pt idx="11">
                    <c:v>4 MPa</c:v>
                  </c:pt>
                  <c:pt idx="12">
                    <c:v>6 MPa</c:v>
                  </c:pt>
                  <c:pt idx="13">
                    <c:v>8 MPa</c:v>
                  </c:pt>
                  <c:pt idx="14">
                    <c:v>10 MPa</c:v>
                  </c:pt>
                </c:lvl>
                <c:lvl>
                  <c:pt idx="0">
                    <c:v>40 °C</c:v>
                  </c:pt>
                  <c:pt idx="5">
                    <c:v>50 °C</c:v>
                  </c:pt>
                  <c:pt idx="10">
                    <c:v>60 °C</c:v>
                  </c:pt>
                </c:lvl>
              </c:multiLvlStrCache>
            </c:multiLvlStrRef>
          </c:cat>
          <c:val>
            <c:numRef>
              <c:f>'Data Frutic article'!$AR$29:$AR$43</c:f>
              <c:numCache>
                <c:formatCode>0.00</c:formatCode>
                <c:ptCount val="15"/>
                <c:pt idx="0">
                  <c:v>31.567500000000003</c:v>
                </c:pt>
                <c:pt idx="1">
                  <c:v>26.0275</c:v>
                </c:pt>
                <c:pt idx="2">
                  <c:v>20.254999999999999</c:v>
                </c:pt>
                <c:pt idx="3">
                  <c:v>11.202500000000002</c:v>
                </c:pt>
                <c:pt idx="4">
                  <c:v>15.152500000000007</c:v>
                </c:pt>
                <c:pt idx="5">
                  <c:v>29.884999999999987</c:v>
                </c:pt>
                <c:pt idx="6">
                  <c:v>24.77</c:v>
                </c:pt>
                <c:pt idx="7">
                  <c:v>18.402499999999986</c:v>
                </c:pt>
                <c:pt idx="8">
                  <c:v>11.325000000000005</c:v>
                </c:pt>
                <c:pt idx="9">
                  <c:v>13.4175</c:v>
                </c:pt>
                <c:pt idx="10">
                  <c:v>34.017499999999998</c:v>
                </c:pt>
                <c:pt idx="11">
                  <c:v>27.342499999999983</c:v>
                </c:pt>
                <c:pt idx="12">
                  <c:v>22.9</c:v>
                </c:pt>
                <c:pt idx="13">
                  <c:v>12.372500000000006</c:v>
                </c:pt>
                <c:pt idx="14">
                  <c:v>16.962499999999974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C-486F-A668-35829C5A8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755584"/>
        <c:axId val="62757120"/>
      </c:barChart>
      <c:scatterChart>
        <c:scatterStyle val="lineMarker"/>
        <c:varyColors val="0"/>
        <c:ser>
          <c:idx val="2"/>
          <c:order val="0"/>
          <c:tx>
            <c:v>Antioxidant activity (DPPH)</c:v>
          </c:tx>
          <c:spPr>
            <a:ln w="31750">
              <a:solidFill>
                <a:schemeClr val="accent6"/>
              </a:solidFill>
            </a:ln>
          </c:spPr>
          <c:marker>
            <c:symbol val="diamond"/>
            <c:size val="15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marker>
          <c:dPt>
            <c:idx val="5"/>
            <c:bubble3D val="0"/>
            <c:spPr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2-7B2C-486F-A668-35829C5A8D23}"/>
              </c:ext>
            </c:extLst>
          </c:dPt>
          <c:dPt>
            <c:idx val="10"/>
            <c:bubble3D val="0"/>
            <c:spPr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4-7B2C-486F-A668-35829C5A8D23}"/>
              </c:ext>
            </c:extLst>
          </c:dPt>
          <c:xVal>
            <c:multiLvlStrRef>
              <c:f>'[dados.xlsx]Data Frutic article'!$BT$26:$BU$40</c:f>
              <c:multiLvlStrCache>
                <c:ptCount val="15"/>
                <c:lvl>
                  <c:pt idx="0">
                    <c:v>2 MPa</c:v>
                  </c:pt>
                  <c:pt idx="1">
                    <c:v>4 MPa</c:v>
                  </c:pt>
                  <c:pt idx="2">
                    <c:v>6 MPa</c:v>
                  </c:pt>
                  <c:pt idx="3">
                    <c:v>8 MPa</c:v>
                  </c:pt>
                  <c:pt idx="4">
                    <c:v>10 MPa</c:v>
                  </c:pt>
                  <c:pt idx="5">
                    <c:v>2 MPa</c:v>
                  </c:pt>
                  <c:pt idx="6">
                    <c:v>4 MPa</c:v>
                  </c:pt>
                  <c:pt idx="7">
                    <c:v>6 MPa</c:v>
                  </c:pt>
                  <c:pt idx="8">
                    <c:v>8 MPa</c:v>
                  </c:pt>
                  <c:pt idx="9">
                    <c:v>10 MPa</c:v>
                  </c:pt>
                  <c:pt idx="10">
                    <c:v>2 MPa</c:v>
                  </c:pt>
                  <c:pt idx="11">
                    <c:v>4 MPa</c:v>
                  </c:pt>
                  <c:pt idx="12">
                    <c:v>6 MPa</c:v>
                  </c:pt>
                  <c:pt idx="13">
                    <c:v>8 MPa</c:v>
                  </c:pt>
                  <c:pt idx="14">
                    <c:v>10 MPa</c:v>
                  </c:pt>
                </c:lvl>
                <c:lvl>
                  <c:pt idx="0">
                    <c:v>40 °C</c:v>
                  </c:pt>
                  <c:pt idx="5">
                    <c:v>50 °C</c:v>
                  </c:pt>
                  <c:pt idx="10">
                    <c:v>60 °C</c:v>
                  </c:pt>
                </c:lvl>
              </c:multiLvlStrCache>
            </c:multiLvlStrRef>
          </c:xVal>
          <c:yVal>
            <c:numRef>
              <c:f>'Data Frutic article'!$AS$29:$AS$43</c:f>
              <c:numCache>
                <c:formatCode>0.00</c:formatCode>
                <c:ptCount val="15"/>
                <c:pt idx="0">
                  <c:v>34.877499999999998</c:v>
                </c:pt>
                <c:pt idx="1">
                  <c:v>30.125</c:v>
                </c:pt>
                <c:pt idx="2">
                  <c:v>24.914999999999999</c:v>
                </c:pt>
                <c:pt idx="3">
                  <c:v>16.107500000000005</c:v>
                </c:pt>
                <c:pt idx="4">
                  <c:v>19.93</c:v>
                </c:pt>
                <c:pt idx="5">
                  <c:v>33.56</c:v>
                </c:pt>
                <c:pt idx="6">
                  <c:v>28.61750000000001</c:v>
                </c:pt>
                <c:pt idx="7">
                  <c:v>23.732500000000002</c:v>
                </c:pt>
                <c:pt idx="8">
                  <c:v>15.2875</c:v>
                </c:pt>
                <c:pt idx="9">
                  <c:v>18</c:v>
                </c:pt>
                <c:pt idx="10">
                  <c:v>36.932500000000012</c:v>
                </c:pt>
                <c:pt idx="11">
                  <c:v>31.605</c:v>
                </c:pt>
                <c:pt idx="12">
                  <c:v>26.872499999999985</c:v>
                </c:pt>
                <c:pt idx="13">
                  <c:v>16.794999999999987</c:v>
                </c:pt>
                <c:pt idx="14">
                  <c:v>21.964999999999989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B2C-486F-A668-35829C5A8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755584"/>
        <c:axId val="62757120"/>
      </c:scatterChart>
      <c:scatterChart>
        <c:scatterStyle val="lineMarker"/>
        <c:varyColors val="0"/>
        <c:ser>
          <c:idx val="3"/>
          <c:order val="1"/>
          <c:tx>
            <c:v>Antioxidant activity (ABTS)</c:v>
          </c:tx>
          <c:spPr>
            <a:ln w="31750">
              <a:solidFill>
                <a:srgbClr val="92D050"/>
              </a:solidFill>
            </a:ln>
          </c:spPr>
          <c:marker>
            <c:symbol val="diamond"/>
            <c:size val="15"/>
            <c:spPr>
              <a:solidFill>
                <a:schemeClr val="accent3"/>
              </a:solidFill>
              <a:ln>
                <a:solidFill>
                  <a:prstClr val="black"/>
                </a:solidFill>
              </a:ln>
            </c:spPr>
          </c:marker>
          <c:dPt>
            <c:idx val="5"/>
            <c:bubble3D val="0"/>
            <c:spPr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7-7B2C-486F-A668-35829C5A8D23}"/>
              </c:ext>
            </c:extLst>
          </c:dPt>
          <c:dPt>
            <c:idx val="10"/>
            <c:bubble3D val="0"/>
            <c:spPr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9-7B2C-486F-A668-35829C5A8D23}"/>
              </c:ext>
            </c:extLst>
          </c:dPt>
          <c:xVal>
            <c:multiLvlStrRef>
              <c:f>'[dados.xlsx]Data Frutic article'!$BT$26:$BU$40</c:f>
              <c:multiLvlStrCache>
                <c:ptCount val="15"/>
                <c:lvl>
                  <c:pt idx="0">
                    <c:v>2 MPa</c:v>
                  </c:pt>
                  <c:pt idx="1">
                    <c:v>4 MPa</c:v>
                  </c:pt>
                  <c:pt idx="2">
                    <c:v>6 MPa</c:v>
                  </c:pt>
                  <c:pt idx="3">
                    <c:v>8 MPa</c:v>
                  </c:pt>
                  <c:pt idx="4">
                    <c:v>10 MPa</c:v>
                  </c:pt>
                  <c:pt idx="5">
                    <c:v>2 MPa</c:v>
                  </c:pt>
                  <c:pt idx="6">
                    <c:v>4 MPa</c:v>
                  </c:pt>
                  <c:pt idx="7">
                    <c:v>6 MPa</c:v>
                  </c:pt>
                  <c:pt idx="8">
                    <c:v>8 MPa</c:v>
                  </c:pt>
                  <c:pt idx="9">
                    <c:v>10 MPa</c:v>
                  </c:pt>
                  <c:pt idx="10">
                    <c:v>2 MPa</c:v>
                  </c:pt>
                  <c:pt idx="11">
                    <c:v>4 MPa</c:v>
                  </c:pt>
                  <c:pt idx="12">
                    <c:v>6 MPa</c:v>
                  </c:pt>
                  <c:pt idx="13">
                    <c:v>8 MPa</c:v>
                  </c:pt>
                  <c:pt idx="14">
                    <c:v>10 MPa</c:v>
                  </c:pt>
                </c:lvl>
                <c:lvl>
                  <c:pt idx="0">
                    <c:v>40 °C</c:v>
                  </c:pt>
                  <c:pt idx="5">
                    <c:v>50 °C</c:v>
                  </c:pt>
                  <c:pt idx="10">
                    <c:v>60 °C</c:v>
                  </c:pt>
                </c:lvl>
              </c:multiLvlStrCache>
            </c:multiLvlStrRef>
          </c:xVal>
          <c:yVal>
            <c:numRef>
              <c:f>'Data Frutic article'!$AS$55:$AS$69</c:f>
              <c:numCache>
                <c:formatCode>0.00</c:formatCode>
                <c:ptCount val="15"/>
                <c:pt idx="0">
                  <c:v>27.71</c:v>
                </c:pt>
                <c:pt idx="1">
                  <c:v>24.3325</c:v>
                </c:pt>
                <c:pt idx="2">
                  <c:v>19.27999999999999</c:v>
                </c:pt>
                <c:pt idx="3">
                  <c:v>12.1325</c:v>
                </c:pt>
                <c:pt idx="4">
                  <c:v>15.002500000000007</c:v>
                </c:pt>
                <c:pt idx="5">
                  <c:v>26.254999999999999</c:v>
                </c:pt>
                <c:pt idx="6">
                  <c:v>22.50249999999998</c:v>
                </c:pt>
                <c:pt idx="7">
                  <c:v>18.193249999999985</c:v>
                </c:pt>
                <c:pt idx="8">
                  <c:v>11.285</c:v>
                </c:pt>
                <c:pt idx="9">
                  <c:v>13.557500000000006</c:v>
                </c:pt>
                <c:pt idx="10">
                  <c:v>27.71</c:v>
                </c:pt>
                <c:pt idx="11">
                  <c:v>24.3325</c:v>
                </c:pt>
                <c:pt idx="12">
                  <c:v>21.232500000000002</c:v>
                </c:pt>
                <c:pt idx="13">
                  <c:v>13.047500000000001</c:v>
                </c:pt>
                <c:pt idx="14">
                  <c:v>15.915000000000004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7B2C-486F-A668-35829C5A8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781696"/>
        <c:axId val="62779776"/>
      </c:scatterChart>
      <c:catAx>
        <c:axId val="62755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2000"/>
            </a:pPr>
            <a:endParaRPr lang="es-ES"/>
          </a:p>
        </c:txPr>
        <c:crossAx val="62757120"/>
        <c:crosses val="autoZero"/>
        <c:auto val="1"/>
        <c:lblAlgn val="ctr"/>
        <c:lblOffset val="100"/>
        <c:noMultiLvlLbl val="0"/>
      </c:catAx>
      <c:valAx>
        <c:axId val="62757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AA</a:t>
                </a:r>
                <a:r>
                  <a:rPr lang="en-US" sz="2400" b="0" baseline="0" dirty="0"/>
                  <a:t> by DPPH (EC</a:t>
                </a:r>
                <a:r>
                  <a:rPr lang="en-US" sz="2400" b="0" baseline="-25000" dirty="0"/>
                  <a:t>50</a:t>
                </a:r>
                <a:r>
                  <a:rPr lang="en-US" sz="2400" b="0" baseline="0" dirty="0"/>
                  <a:t>)</a:t>
                </a:r>
                <a:endParaRPr lang="en-US" sz="2400" b="0" dirty="0"/>
              </a:p>
            </c:rich>
          </c:tx>
          <c:layout>
            <c:manualLayout>
              <c:xMode val="edge"/>
              <c:yMode val="edge"/>
              <c:x val="2.131364829396327E-3"/>
              <c:y val="0.2054981924429260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s-ES"/>
          </a:p>
        </c:txPr>
        <c:crossAx val="62755584"/>
        <c:crosses val="autoZero"/>
        <c:crossBetween val="between"/>
        <c:majorUnit val="10"/>
      </c:valAx>
      <c:valAx>
        <c:axId val="62779776"/>
        <c:scaling>
          <c:orientation val="minMax"/>
          <c:max val="4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AA by ABTS (</a:t>
                </a:r>
                <a:r>
                  <a:rPr lang="en-US" sz="2400" b="0" i="0" u="none" strike="noStrike" baseline="0" dirty="0"/>
                  <a:t>EC</a:t>
                </a:r>
                <a:r>
                  <a:rPr lang="en-US" sz="2400" b="0" i="0" u="none" strike="noStrike" baseline="-25000" dirty="0"/>
                  <a:t>50</a:t>
                </a:r>
                <a:r>
                  <a:rPr lang="en-US" sz="2400" b="0" dirty="0"/>
                  <a:t>)</a:t>
                </a:r>
              </a:p>
            </c:rich>
          </c:tx>
          <c:layout>
            <c:manualLayout>
              <c:xMode val="edge"/>
              <c:yMode val="edge"/>
              <c:x val="0.94500721784776898"/>
              <c:y val="0.1745079978210272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s-ES"/>
          </a:p>
        </c:txPr>
        <c:crossAx val="62781696"/>
        <c:crosses val="max"/>
        <c:crossBetween val="midCat"/>
        <c:majorUnit val="10"/>
      </c:valAx>
      <c:valAx>
        <c:axId val="62781696"/>
        <c:scaling>
          <c:orientation val="minMax"/>
        </c:scaling>
        <c:delete val="1"/>
        <c:axPos val="b"/>
        <c:majorTickMark val="out"/>
        <c:minorTickMark val="none"/>
        <c:tickLblPos val="none"/>
        <c:crossAx val="62779776"/>
        <c:crosses val="autoZero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"/>
          <c:y val="6.420541771901177E-4"/>
          <c:w val="0.99803766404199457"/>
          <c:h val="0.13128311791214778"/>
        </c:manualLayout>
      </c:layout>
      <c:overlay val="0"/>
      <c:txPr>
        <a:bodyPr/>
        <a:lstStyle/>
        <a:p>
          <a:pPr>
            <a:defRPr sz="2400">
              <a:solidFill>
                <a:sysClr val="windowText" lastClr="000000"/>
              </a:solidFill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0E041-0B6E-4C92-8847-D47CB40A7E5D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AAF7B-3A0A-42C4-BE46-9528D116925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748607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3497214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5245821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6994428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8743036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491643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40250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3988857" algn="l" defTabSz="3497214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AF7B-3A0A-42C4-BE46-9528D116925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90117" y="11183254"/>
            <a:ext cx="21421329" cy="7716611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80235" y="20399852"/>
            <a:ext cx="17641094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5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3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0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8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0750" y="23133168"/>
            <a:ext cx="21421329" cy="7149948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990750" y="15258228"/>
            <a:ext cx="21421329" cy="7874940"/>
          </a:xfrm>
        </p:spPr>
        <p:txBody>
          <a:bodyPr anchor="b"/>
          <a:lstStyle>
            <a:lvl1pPr marL="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1pPr>
            <a:lvl2pPr marL="1748607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214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5821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442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3036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1643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02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88857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73967" y="44091351"/>
            <a:ext cx="31042552" cy="124715759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6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936543" y="44091351"/>
            <a:ext cx="31046926" cy="124715759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6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0078" y="1441659"/>
            <a:ext cx="22681407" cy="5999956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60078" y="8058277"/>
            <a:ext cx="11135067" cy="3358306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607" indent="0">
              <a:buNone/>
              <a:defRPr sz="7600" b="1"/>
            </a:lvl2pPr>
            <a:lvl3pPr marL="3497214" indent="0">
              <a:buNone/>
              <a:defRPr sz="6900" b="1"/>
            </a:lvl3pPr>
            <a:lvl4pPr marL="5245821" indent="0">
              <a:buNone/>
              <a:defRPr sz="6100" b="1"/>
            </a:lvl4pPr>
            <a:lvl5pPr marL="6994428" indent="0">
              <a:buNone/>
              <a:defRPr sz="6100" b="1"/>
            </a:lvl5pPr>
            <a:lvl6pPr marL="8743036" indent="0">
              <a:buNone/>
              <a:defRPr sz="6100" b="1"/>
            </a:lvl6pPr>
            <a:lvl7pPr marL="10491643" indent="0">
              <a:buNone/>
              <a:defRPr sz="6100" b="1"/>
            </a:lvl7pPr>
            <a:lvl8pPr marL="12240250" indent="0">
              <a:buNone/>
              <a:defRPr sz="6100" b="1"/>
            </a:lvl8pPr>
            <a:lvl9pPr marL="13988857" indent="0">
              <a:buNone/>
              <a:defRPr sz="61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60078" y="11416584"/>
            <a:ext cx="11135067" cy="20741518"/>
          </a:xfrm>
        </p:spPr>
        <p:txBody>
          <a:bodyPr/>
          <a:lstStyle>
            <a:lvl1pPr>
              <a:defRPr sz="9200"/>
            </a:lvl1pPr>
            <a:lvl2pPr>
              <a:defRPr sz="76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802045" y="8058277"/>
            <a:ext cx="11139441" cy="3358306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607" indent="0">
              <a:buNone/>
              <a:defRPr sz="7600" b="1"/>
            </a:lvl2pPr>
            <a:lvl3pPr marL="3497214" indent="0">
              <a:buNone/>
              <a:defRPr sz="6900" b="1"/>
            </a:lvl3pPr>
            <a:lvl4pPr marL="5245821" indent="0">
              <a:buNone/>
              <a:defRPr sz="6100" b="1"/>
            </a:lvl4pPr>
            <a:lvl5pPr marL="6994428" indent="0">
              <a:buNone/>
              <a:defRPr sz="6100" b="1"/>
            </a:lvl5pPr>
            <a:lvl6pPr marL="8743036" indent="0">
              <a:buNone/>
              <a:defRPr sz="6100" b="1"/>
            </a:lvl6pPr>
            <a:lvl7pPr marL="10491643" indent="0">
              <a:buNone/>
              <a:defRPr sz="6100" b="1"/>
            </a:lvl7pPr>
            <a:lvl8pPr marL="12240250" indent="0">
              <a:buNone/>
              <a:defRPr sz="6100" b="1"/>
            </a:lvl8pPr>
            <a:lvl9pPr marL="13988857" indent="0">
              <a:buNone/>
              <a:defRPr sz="61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802045" y="11416584"/>
            <a:ext cx="11139441" cy="20741518"/>
          </a:xfrm>
        </p:spPr>
        <p:txBody>
          <a:bodyPr/>
          <a:lstStyle>
            <a:lvl1pPr>
              <a:defRPr sz="9200"/>
            </a:lvl1pPr>
            <a:lvl2pPr>
              <a:defRPr sz="76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0079" y="1433323"/>
            <a:ext cx="8291141" cy="6099956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53111" y="1433326"/>
            <a:ext cx="14088374" cy="30724779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60079" y="7533281"/>
            <a:ext cx="8291141" cy="24624823"/>
          </a:xfrm>
        </p:spPr>
        <p:txBody>
          <a:bodyPr/>
          <a:lstStyle>
            <a:lvl1pPr marL="0" indent="0">
              <a:buNone/>
              <a:defRPr sz="5400"/>
            </a:lvl1pPr>
            <a:lvl2pPr marL="1748607" indent="0">
              <a:buNone/>
              <a:defRPr sz="4600"/>
            </a:lvl2pPr>
            <a:lvl3pPr marL="3497214" indent="0">
              <a:buNone/>
              <a:defRPr sz="3800"/>
            </a:lvl3pPr>
            <a:lvl4pPr marL="5245821" indent="0">
              <a:buNone/>
              <a:defRPr sz="3400"/>
            </a:lvl4pPr>
            <a:lvl5pPr marL="6994428" indent="0">
              <a:buNone/>
              <a:defRPr sz="3400"/>
            </a:lvl5pPr>
            <a:lvl6pPr marL="8743036" indent="0">
              <a:buNone/>
              <a:defRPr sz="3400"/>
            </a:lvl6pPr>
            <a:lvl7pPr marL="10491643" indent="0">
              <a:buNone/>
              <a:defRPr sz="3400"/>
            </a:lvl7pPr>
            <a:lvl8pPr marL="12240250" indent="0">
              <a:buNone/>
              <a:defRPr sz="3400"/>
            </a:lvl8pPr>
            <a:lvl9pPr marL="13988857" indent="0">
              <a:buNone/>
              <a:defRPr sz="3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9683" y="25199817"/>
            <a:ext cx="15120938" cy="2974981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939683" y="3216643"/>
            <a:ext cx="15120938" cy="21599843"/>
          </a:xfrm>
        </p:spPr>
        <p:txBody>
          <a:bodyPr/>
          <a:lstStyle>
            <a:lvl1pPr marL="0" indent="0">
              <a:buNone/>
              <a:defRPr sz="12200"/>
            </a:lvl1pPr>
            <a:lvl2pPr marL="1748607" indent="0">
              <a:buNone/>
              <a:defRPr sz="10700"/>
            </a:lvl2pPr>
            <a:lvl3pPr marL="3497214" indent="0">
              <a:buNone/>
              <a:defRPr sz="9200"/>
            </a:lvl3pPr>
            <a:lvl4pPr marL="5245821" indent="0">
              <a:buNone/>
              <a:defRPr sz="7600"/>
            </a:lvl4pPr>
            <a:lvl5pPr marL="6994428" indent="0">
              <a:buNone/>
              <a:defRPr sz="7600"/>
            </a:lvl5pPr>
            <a:lvl6pPr marL="8743036" indent="0">
              <a:buNone/>
              <a:defRPr sz="7600"/>
            </a:lvl6pPr>
            <a:lvl7pPr marL="10491643" indent="0">
              <a:buNone/>
              <a:defRPr sz="7600"/>
            </a:lvl7pPr>
            <a:lvl8pPr marL="12240250" indent="0">
              <a:buNone/>
              <a:defRPr sz="7600"/>
            </a:lvl8pPr>
            <a:lvl9pPr marL="13988857" indent="0">
              <a:buNone/>
              <a:defRPr sz="76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39683" y="28174797"/>
            <a:ext cx="15120938" cy="4224967"/>
          </a:xfrm>
        </p:spPr>
        <p:txBody>
          <a:bodyPr/>
          <a:lstStyle>
            <a:lvl1pPr marL="0" indent="0">
              <a:buNone/>
              <a:defRPr sz="5400"/>
            </a:lvl1pPr>
            <a:lvl2pPr marL="1748607" indent="0">
              <a:buNone/>
              <a:defRPr sz="4600"/>
            </a:lvl2pPr>
            <a:lvl3pPr marL="3497214" indent="0">
              <a:buNone/>
              <a:defRPr sz="3800"/>
            </a:lvl3pPr>
            <a:lvl4pPr marL="5245821" indent="0">
              <a:buNone/>
              <a:defRPr sz="3400"/>
            </a:lvl4pPr>
            <a:lvl5pPr marL="6994428" indent="0">
              <a:buNone/>
              <a:defRPr sz="3400"/>
            </a:lvl5pPr>
            <a:lvl6pPr marL="8743036" indent="0">
              <a:buNone/>
              <a:defRPr sz="3400"/>
            </a:lvl6pPr>
            <a:lvl7pPr marL="10491643" indent="0">
              <a:buNone/>
              <a:defRPr sz="3400"/>
            </a:lvl7pPr>
            <a:lvl8pPr marL="12240250" indent="0">
              <a:buNone/>
              <a:defRPr sz="3400"/>
            </a:lvl8pPr>
            <a:lvl9pPr marL="13988857" indent="0">
              <a:buNone/>
              <a:defRPr sz="3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0359375" y="7566612"/>
            <a:ext cx="15624095" cy="161240496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73965" y="7566612"/>
            <a:ext cx="46465382" cy="161240496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60078" y="1441659"/>
            <a:ext cx="22681407" cy="5999956"/>
          </a:xfrm>
          <a:prstGeom prst="rect">
            <a:avLst/>
          </a:prstGeom>
        </p:spPr>
        <p:txBody>
          <a:bodyPr vert="horz" lIns="349721" tIns="174861" rIns="349721" bIns="174861" rtlCol="0"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60078" y="8399942"/>
            <a:ext cx="22681407" cy="23758163"/>
          </a:xfrm>
          <a:prstGeom prst="rect">
            <a:avLst/>
          </a:prstGeom>
        </p:spPr>
        <p:txBody>
          <a:bodyPr vert="horz" lIns="349721" tIns="174861" rIns="349721" bIns="174861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60078" y="33366426"/>
            <a:ext cx="5880365" cy="1916653"/>
          </a:xfrm>
          <a:prstGeom prst="rect">
            <a:avLst/>
          </a:prstGeom>
        </p:spPr>
        <p:txBody>
          <a:bodyPr vert="horz" lIns="349721" tIns="174861" rIns="349721" bIns="174861" rtlCol="0" anchor="ctr"/>
          <a:lstStyle>
            <a:lvl1pPr algn="l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68DAA-CE62-498D-8E1F-7997594E885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610534" y="33366426"/>
            <a:ext cx="7980495" cy="1916653"/>
          </a:xfrm>
          <a:prstGeom prst="rect">
            <a:avLst/>
          </a:prstGeom>
        </p:spPr>
        <p:txBody>
          <a:bodyPr vert="horz" lIns="349721" tIns="174861" rIns="349721" bIns="174861" rtlCol="0" anchor="ctr"/>
          <a:lstStyle>
            <a:lvl1pPr algn="ctr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8061120" y="33366426"/>
            <a:ext cx="5880365" cy="1916653"/>
          </a:xfrm>
          <a:prstGeom prst="rect">
            <a:avLst/>
          </a:prstGeom>
        </p:spPr>
        <p:txBody>
          <a:bodyPr vert="horz" lIns="349721" tIns="174861" rIns="349721" bIns="174861" rtlCol="0" anchor="ctr"/>
          <a:lstStyle>
            <a:lvl1pPr algn="r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6046F-EF17-458B-8950-583941BBB02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97214" rtl="0" eaLnBrk="1" latinLnBrk="0" hangingPunct="1">
        <a:spcBef>
          <a:spcPct val="0"/>
        </a:spcBef>
        <a:buNone/>
        <a:defRPr sz="1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11455" indent="-1311455" algn="l" defTabSz="3497214" rtl="0" eaLnBrk="1" latinLnBrk="0" hangingPunct="1">
        <a:spcBef>
          <a:spcPct val="20000"/>
        </a:spcBef>
        <a:buFont typeface="Arial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1pPr>
      <a:lvl2pPr marL="2841487" indent="-1092879" algn="l" defTabSz="3497214" rtl="0" eaLnBrk="1" latinLnBrk="0" hangingPunct="1">
        <a:spcBef>
          <a:spcPct val="20000"/>
        </a:spcBef>
        <a:buFont typeface="Arial" pitchFamily="34" charset="0"/>
        <a:buChar char="–"/>
        <a:defRPr sz="10700" kern="1200">
          <a:solidFill>
            <a:schemeClr val="tx1"/>
          </a:solidFill>
          <a:latin typeface="+mn-lt"/>
          <a:ea typeface="+mn-ea"/>
          <a:cs typeface="+mn-cs"/>
        </a:defRPr>
      </a:lvl2pPr>
      <a:lvl3pPr marL="4371518" indent="-874304" algn="l" defTabSz="3497214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3pPr>
      <a:lvl4pPr marL="6120125" indent="-874304" algn="l" defTabSz="3497214" rtl="0" eaLnBrk="1" latinLnBrk="0" hangingPunct="1">
        <a:spcBef>
          <a:spcPct val="20000"/>
        </a:spcBef>
        <a:buFont typeface="Arial" pitchFamily="34" charset="0"/>
        <a:buChar char="–"/>
        <a:defRPr sz="7600" kern="1200">
          <a:solidFill>
            <a:schemeClr val="tx1"/>
          </a:solidFill>
          <a:latin typeface="+mn-lt"/>
          <a:ea typeface="+mn-ea"/>
          <a:cs typeface="+mn-cs"/>
        </a:defRPr>
      </a:lvl4pPr>
      <a:lvl5pPr marL="7868732" indent="-874304" algn="l" defTabSz="3497214" rtl="0" eaLnBrk="1" latinLnBrk="0" hangingPunct="1">
        <a:spcBef>
          <a:spcPct val="20000"/>
        </a:spcBef>
        <a:buFont typeface="Arial" pitchFamily="34" charset="0"/>
        <a:buChar char="»"/>
        <a:defRPr sz="7600" kern="1200">
          <a:solidFill>
            <a:schemeClr val="tx1"/>
          </a:solidFill>
          <a:latin typeface="+mn-lt"/>
          <a:ea typeface="+mn-ea"/>
          <a:cs typeface="+mn-cs"/>
        </a:defRPr>
      </a:lvl5pPr>
      <a:lvl6pPr marL="9617339" indent="-874304" algn="l" defTabSz="3497214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5946" indent="-874304" algn="l" defTabSz="3497214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4553" indent="-874304" algn="l" defTabSz="3497214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3161" indent="-874304" algn="l" defTabSz="3497214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607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214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5821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4428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3036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1643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0250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8857" algn="l" defTabSz="3497214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de cantos arredondados 46"/>
          <p:cNvSpPr/>
          <p:nvPr/>
        </p:nvSpPr>
        <p:spPr>
          <a:xfrm>
            <a:off x="942181" y="13731104"/>
            <a:ext cx="23164800" cy="16232165"/>
          </a:xfrm>
          <a:prstGeom prst="roundRect">
            <a:avLst>
              <a:gd name="adj" fmla="val 3988"/>
            </a:avLst>
          </a:prstGeom>
          <a:solidFill>
            <a:srgbClr val="F6FAF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4200981" y="33124378"/>
            <a:ext cx="9982200" cy="2196346"/>
          </a:xfrm>
          <a:prstGeom prst="roundRect">
            <a:avLst/>
          </a:prstGeom>
          <a:solidFill>
            <a:srgbClr val="F6FAF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s-P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AGRADECIMIENTOS</a:t>
            </a:r>
          </a:p>
          <a:p>
            <a:pPr algn="just"/>
            <a:endParaRPr lang="en-AU" sz="1100" b="1" dirty="0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M.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Farias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-Campomanes thanks CAPES/PEC-PG for the Ph.D. assistantship.  E. Balboa thanks the Spanish Ministry of Education and Science for her FPI grant (BES-2010-041807). C.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Lamarão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Pereira thanks FAPEAM. The authors are thankful for the financial support from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CNPq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CAPES-PROEX.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42181" y="33152001"/>
            <a:ext cx="12954000" cy="1855827"/>
          </a:xfrm>
          <a:prstGeom prst="roundRect">
            <a:avLst/>
          </a:prstGeom>
          <a:solidFill>
            <a:srgbClr val="F6FAF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s-P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REFERENCIAS</a:t>
            </a:r>
          </a:p>
          <a:p>
            <a:pPr algn="just"/>
            <a:endParaRPr lang="es-PE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RODRIGUES, L. M., ALCÁZAR-ALAY, S. C., PETENATE, A. J.,MEIRELES, M. A. A.,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Comptes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Rendus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Chimie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17, 2014, p. 268-283</a:t>
            </a:r>
          </a:p>
          <a:p>
            <a:pPr marL="342900" indent="-342900" algn="just">
              <a:buAutoNum type="arabicPeriod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ALBUQUERQUE C. L. C., MEIRELES, M. A. A., The Journal of Supercritical Fluids,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66, 2012, p. 86-95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42181" y="30420469"/>
            <a:ext cx="23241000" cy="2349579"/>
          </a:xfrm>
          <a:prstGeom prst="roundRect">
            <a:avLst/>
          </a:prstGeom>
          <a:solidFill>
            <a:srgbClr val="F6FAF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 </a:t>
            </a:r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PE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36)</a:t>
            </a:r>
          </a:p>
          <a:p>
            <a:pPr algn="just"/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 elaborado con letra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28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simple. </a:t>
            </a: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31862" y="13955806"/>
            <a:ext cx="22783800" cy="3032998"/>
          </a:xfrm>
          <a:prstGeom prst="roundRect">
            <a:avLst>
              <a:gd name="adj" fmla="val 801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 TEÓRICO (</a:t>
            </a:r>
            <a:r>
              <a:rPr lang="es-PE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36)</a:t>
            </a:r>
          </a:p>
          <a:p>
            <a:pPr algn="just"/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 elaborado con letra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28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Considerar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superior,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inferior,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centrado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Citar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las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colocando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entre [ ].</a:t>
            </a:r>
          </a:p>
          <a:p>
            <a:pPr algn="just"/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PE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42181" y="7775899"/>
            <a:ext cx="23164800" cy="5322719"/>
          </a:xfrm>
          <a:prstGeom prst="roundRect">
            <a:avLst>
              <a:gd name="adj" fmla="val 7699"/>
            </a:avLst>
          </a:prstGeom>
          <a:solidFill>
            <a:srgbClr val="F6FAF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(</a:t>
            </a:r>
            <a:r>
              <a:rPr lang="es-PE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P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36)</a:t>
            </a:r>
          </a:p>
          <a:p>
            <a:pPr algn="just"/>
            <a:endParaRPr lang="es-PE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Resumen de 200 palabras elaborado en letra </a:t>
            </a:r>
            <a:r>
              <a:rPr lang="es-E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28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Espacio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simple.</a:t>
            </a: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09382" y="2472582"/>
            <a:ext cx="14782799" cy="499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itchFamily="34" charset="0"/>
                <a:cs typeface="Calibri" pitchFamily="34" charset="0"/>
              </a:rPr>
              <a:t>TÍTULO DEL TRABAJO DE INVESTIGACIÓN ESCOGIDO POR LOS AUTORES</a:t>
            </a:r>
          </a:p>
          <a:p>
            <a:pPr algn="ctr"/>
            <a:r>
              <a:rPr lang="pt-BR" sz="6600" b="1" dirty="0">
                <a:cs typeface="Arial" pitchFamily="34" charset="0"/>
              </a:rPr>
              <a:t> </a:t>
            </a:r>
            <a:r>
              <a:rPr lang="es-ES" sz="3200" b="1" dirty="0" err="1">
                <a:cs typeface="Arial" pitchFamily="34" charset="0"/>
              </a:rPr>
              <a:t>PrimerAutor</a:t>
            </a:r>
            <a:r>
              <a:rPr lang="es-ES" sz="3200" b="1" dirty="0">
                <a:cs typeface="Arial" pitchFamily="34" charset="0"/>
              </a:rPr>
              <a:t> Apellido1 Apellido2</a:t>
            </a:r>
            <a:r>
              <a:rPr lang="es-ES" sz="3200" b="1" baseline="30000" dirty="0">
                <a:cs typeface="Arial" pitchFamily="34" charset="0"/>
              </a:rPr>
              <a:t>a</a:t>
            </a:r>
            <a:r>
              <a:rPr lang="es-ES" sz="3200" b="1" dirty="0">
                <a:cs typeface="Arial" pitchFamily="34" charset="0"/>
              </a:rPr>
              <a:t>, </a:t>
            </a:r>
            <a:r>
              <a:rPr lang="pt-BR" sz="3200" b="1" dirty="0" err="1">
                <a:cs typeface="Arial" pitchFamily="34" charset="0"/>
              </a:rPr>
              <a:t>SegundoAutor</a:t>
            </a:r>
            <a:r>
              <a:rPr lang="pt-BR" sz="3200" b="1" dirty="0">
                <a:cs typeface="Arial" pitchFamily="34" charset="0"/>
              </a:rPr>
              <a:t> Apellido1 Apellido2</a:t>
            </a:r>
            <a:r>
              <a:rPr lang="pt-BR" sz="3200" b="1" baseline="30000" dirty="0"/>
              <a:t>b</a:t>
            </a:r>
            <a:r>
              <a:rPr lang="pt-BR" sz="3200" b="1" dirty="0"/>
              <a:t>, </a:t>
            </a:r>
            <a:r>
              <a:rPr lang="pt-BR" sz="3200" b="1" dirty="0" err="1">
                <a:cs typeface="Arial" pitchFamily="34" charset="0"/>
              </a:rPr>
              <a:t>TercerAutor</a:t>
            </a:r>
            <a:r>
              <a:rPr lang="pt-BR" sz="3200" b="1" dirty="0">
                <a:cs typeface="Arial" pitchFamily="34" charset="0"/>
              </a:rPr>
              <a:t> Apellido1 Apellido2</a:t>
            </a:r>
            <a:r>
              <a:rPr lang="pt-BR" sz="3200" b="1" baseline="30000" dirty="0">
                <a:cs typeface="Arial" pitchFamily="34" charset="0"/>
              </a:rPr>
              <a:t>c</a:t>
            </a:r>
            <a:r>
              <a:rPr lang="pt-BR" sz="3200" b="1" dirty="0">
                <a:cs typeface="Arial" pitchFamily="34" charset="0"/>
              </a:rPr>
              <a:t>, </a:t>
            </a:r>
            <a:r>
              <a:rPr lang="pt-BR" sz="3200" b="1" dirty="0" err="1">
                <a:cs typeface="Arial" pitchFamily="34" charset="0"/>
              </a:rPr>
              <a:t>CuartoAutor</a:t>
            </a:r>
            <a:r>
              <a:rPr lang="pt-BR" sz="3200" b="1" dirty="0">
                <a:cs typeface="Arial" pitchFamily="34" charset="0"/>
              </a:rPr>
              <a:t> Apellido1 Apellido2*</a:t>
            </a:r>
            <a:r>
              <a:rPr lang="es-ES" sz="3200" b="1" baseline="30000" dirty="0">
                <a:cs typeface="Arial" pitchFamily="34" charset="0"/>
              </a:rPr>
              <a:t>a</a:t>
            </a:r>
            <a:endParaRPr lang="es-ES" sz="3200" b="1" dirty="0">
              <a:cs typeface="Arial" pitchFamily="34" charset="0"/>
            </a:endParaRPr>
          </a:p>
          <a:p>
            <a:pPr algn="ctr"/>
            <a:endParaRPr lang="es-ES" sz="1800" b="1" dirty="0">
              <a:cs typeface="Arial" pitchFamily="34" charset="0"/>
            </a:endParaRPr>
          </a:p>
          <a:p>
            <a:pPr algn="ctr"/>
            <a:r>
              <a:rPr lang="es-ES" sz="2000" baseline="30000" dirty="0" err="1">
                <a:cs typeface="Arial" pitchFamily="34" charset="0"/>
              </a:rPr>
              <a:t>a</a:t>
            </a:r>
            <a:r>
              <a:rPr lang="es-ES" sz="2000" dirty="0" err="1">
                <a:cs typeface="Arial" pitchFamily="34" charset="0"/>
              </a:rPr>
              <a:t>Programa</a:t>
            </a:r>
            <a:r>
              <a:rPr lang="es-ES" sz="2000" dirty="0">
                <a:cs typeface="Arial" pitchFamily="34" charset="0"/>
              </a:rPr>
              <a:t> de Ingeniería de Alimentos, Fundación Universitaria Agraria de Colombia, Calle 170 No 54A - 10 Bogotá, Colombia. </a:t>
            </a:r>
          </a:p>
          <a:p>
            <a:pPr algn="ctr"/>
            <a:r>
              <a:rPr lang="pt-BR" sz="2000" baseline="30000" dirty="0">
                <a:cs typeface="Arial" pitchFamily="34" charset="0"/>
              </a:rPr>
              <a:t>b</a:t>
            </a:r>
            <a:r>
              <a:rPr lang="es-ES" sz="2000" dirty="0">
                <a:cs typeface="Arial" pitchFamily="34" charset="0"/>
              </a:rPr>
              <a:t>Programa de Ingeniería </a:t>
            </a:r>
            <a:r>
              <a:rPr lang="es-ES" sz="2000" dirty="0" err="1">
                <a:cs typeface="Arial" pitchFamily="34" charset="0"/>
              </a:rPr>
              <a:t>Agroindustrial,Fundación</a:t>
            </a:r>
            <a:r>
              <a:rPr lang="es-ES" sz="2000" dirty="0">
                <a:cs typeface="Arial" pitchFamily="34" charset="0"/>
              </a:rPr>
              <a:t> Universitaria Agraria de Colombia, Calle 170 No 54A - 10 Bogotá, Colombia.   </a:t>
            </a:r>
          </a:p>
          <a:p>
            <a:pPr algn="ctr"/>
            <a:r>
              <a:rPr lang="es-ES" sz="2000" baseline="30000" dirty="0" err="1">
                <a:cs typeface="Arial" pitchFamily="34" charset="0"/>
              </a:rPr>
              <a:t>c</a:t>
            </a:r>
            <a:r>
              <a:rPr lang="es-ES" sz="2000" dirty="0" err="1">
                <a:cs typeface="Arial" pitchFamily="34" charset="0"/>
              </a:rPr>
              <a:t>Departament</a:t>
            </a:r>
            <a:r>
              <a:rPr lang="es-ES" sz="2000" dirty="0">
                <a:cs typeface="Arial" pitchFamily="34" charset="0"/>
              </a:rPr>
              <a:t> of Chemical  </a:t>
            </a:r>
            <a:r>
              <a:rPr lang="es-ES" sz="2000" dirty="0" err="1">
                <a:cs typeface="Arial" pitchFamily="34" charset="0"/>
              </a:rPr>
              <a:t>Engineering</a:t>
            </a:r>
            <a:r>
              <a:rPr lang="es-ES" sz="2000" dirty="0">
                <a:cs typeface="Arial" pitchFamily="34" charset="0"/>
              </a:rPr>
              <a:t>, </a:t>
            </a:r>
            <a:r>
              <a:rPr lang="es-ES" sz="2000" dirty="0" err="1">
                <a:cs typeface="Arial" pitchFamily="34" charset="0"/>
              </a:rPr>
              <a:t>University</a:t>
            </a:r>
            <a:r>
              <a:rPr lang="es-ES" sz="2000" dirty="0">
                <a:cs typeface="Arial" pitchFamily="34" charset="0"/>
              </a:rPr>
              <a:t> of Vigo (Campus Ourense) As </a:t>
            </a:r>
            <a:r>
              <a:rPr lang="es-ES" sz="2000" dirty="0" err="1">
                <a:cs typeface="Arial" pitchFamily="34" charset="0"/>
              </a:rPr>
              <a:t>Lagoas</a:t>
            </a:r>
            <a:r>
              <a:rPr lang="es-ES" sz="2000" dirty="0">
                <a:cs typeface="Arial" pitchFamily="34" charset="0"/>
              </a:rPr>
              <a:t> s/n, 32004, Ourense, </a:t>
            </a:r>
            <a:r>
              <a:rPr lang="es-ES" sz="2000" dirty="0" err="1">
                <a:cs typeface="Arial" pitchFamily="34" charset="0"/>
              </a:rPr>
              <a:t>Spain</a:t>
            </a:r>
            <a:endParaRPr lang="es-ES" sz="2000" dirty="0">
              <a:cs typeface="Arial" pitchFamily="34" charset="0"/>
            </a:endParaRPr>
          </a:p>
          <a:p>
            <a:pPr algn="ctr" defTabSz="3789731">
              <a:lnSpc>
                <a:spcPct val="114000"/>
              </a:lnSpc>
            </a:pPr>
            <a:r>
              <a:rPr lang="es-ES" sz="2000" dirty="0">
                <a:cs typeface="Arial" pitchFamily="34" charset="0"/>
              </a:rPr>
              <a:t> </a:t>
            </a:r>
            <a:r>
              <a:rPr lang="en-GB" sz="2000" dirty="0">
                <a:cs typeface="Arial" pitchFamily="34" charset="0"/>
              </a:rPr>
              <a:t>*Corresponding author: ramirez.johan@uniagraria.edu.co</a:t>
            </a:r>
            <a:endParaRPr lang="en-US" sz="2000" b="1" dirty="0"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D5472D-B332-41F1-99C3-5A38EE3E61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00" t="7812" r="18750" b="16406"/>
          <a:stretch/>
        </p:blipFill>
        <p:spPr>
          <a:xfrm>
            <a:off x="19992181" y="951739"/>
            <a:ext cx="4772615" cy="4538663"/>
          </a:xfrm>
          <a:prstGeom prst="rect">
            <a:avLst/>
          </a:prstGeom>
        </p:spPr>
      </p:pic>
      <p:pic>
        <p:nvPicPr>
          <p:cNvPr id="5" name="Picture 6" descr="Resultado de imagen para uniagraria">
            <a:extLst>
              <a:ext uri="{FF2B5EF4-FFF2-40B4-BE49-F238E27FC236}">
                <a16:creationId xmlns:a16="http://schemas.microsoft.com/office/drawing/2014/main" id="{17C4E179-966E-4EE0-B42F-43FA7BC3E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67" y="951739"/>
            <a:ext cx="4772615" cy="57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aixaDeTexto 10">
            <a:extLst>
              <a:ext uri="{FF2B5EF4-FFF2-40B4-BE49-F238E27FC236}">
                <a16:creationId xmlns:a16="http://schemas.microsoft.com/office/drawing/2014/main" id="{E093FE94-1496-449A-AF0F-10B7E39F9EBF}"/>
              </a:ext>
            </a:extLst>
          </p:cNvPr>
          <p:cNvSpPr txBox="1"/>
          <p:nvPr/>
        </p:nvSpPr>
        <p:spPr>
          <a:xfrm>
            <a:off x="3609181" y="17221095"/>
            <a:ext cx="9372600" cy="1055608"/>
          </a:xfrm>
          <a:prstGeom prst="round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extracción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3" name="Gráfico 42">
            <a:extLst>
              <a:ext uri="{FF2B5EF4-FFF2-40B4-BE49-F238E27FC236}">
                <a16:creationId xmlns:a16="http://schemas.microsoft.com/office/drawing/2014/main" id="{3B647B8D-79A9-469F-AC58-E495D344FE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697205"/>
              </p:ext>
            </p:extLst>
          </p:nvPr>
        </p:nvGraphicFramePr>
        <p:xfrm>
          <a:off x="3609181" y="21158913"/>
          <a:ext cx="7620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CaixaDeTexto 10">
            <a:extLst>
              <a:ext uri="{FF2B5EF4-FFF2-40B4-BE49-F238E27FC236}">
                <a16:creationId xmlns:a16="http://schemas.microsoft.com/office/drawing/2014/main" id="{5F143162-C4FF-4F71-9184-70C5CDBFBB8E}"/>
              </a:ext>
            </a:extLst>
          </p:cNvPr>
          <p:cNvSpPr txBox="1"/>
          <p:nvPr/>
        </p:nvSpPr>
        <p:spPr>
          <a:xfrm>
            <a:off x="3141662" y="25533503"/>
            <a:ext cx="9372600" cy="1055608"/>
          </a:xfrm>
          <a:prstGeom prst="round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antioxidante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extractos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5" name="Tabela 14">
            <a:extLst>
              <a:ext uri="{FF2B5EF4-FFF2-40B4-BE49-F238E27FC236}">
                <a16:creationId xmlns:a16="http://schemas.microsoft.com/office/drawing/2014/main" id="{DA0C37BB-63B5-4D3F-9F85-7798C875B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077824"/>
              </p:ext>
            </p:extLst>
          </p:nvPr>
        </p:nvGraphicFramePr>
        <p:xfrm>
          <a:off x="1094582" y="18176756"/>
          <a:ext cx="15011402" cy="2590800"/>
        </p:xfrm>
        <a:graphic>
          <a:graphicData uri="http://schemas.openxmlformats.org/drawingml/2006/table">
            <a:tbl>
              <a:tblPr/>
              <a:tblGrid>
                <a:gridCol w="345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2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7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3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Process</a:t>
                      </a: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Solvent</a:t>
                      </a: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Pressure</a:t>
                      </a: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Temperature</a:t>
                      </a: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0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Flow rate</a:t>
                      </a:r>
                      <a:endParaRPr lang="en-US" sz="3200" b="1" noProof="0" dirty="0">
                        <a:latin typeface="+mj-l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noProof="0" dirty="0">
                          <a:latin typeface="+mj-lt"/>
                          <a:ea typeface="Verdana" pitchFamily="34" charset="0"/>
                          <a:cs typeface="Verdana" pitchFamily="34" charset="0"/>
                        </a:rPr>
                        <a:t>S/F ratio</a:t>
                      </a:r>
                    </a:p>
                  </a:txBody>
                  <a:tcPr marL="65225" marR="652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PLE of açai seed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Ethanol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2–6 MPa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40–60 °C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 </a:t>
                      </a:r>
                      <a:r>
                        <a:rPr lang="en-US" sz="3200" kern="1200" noProof="0" dirty="0" err="1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mL</a:t>
                      </a: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/min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2.3 ±</a:t>
                      </a:r>
                      <a:r>
                        <a:rPr lang="en-US" sz="32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 3.2</a:t>
                      </a:r>
                      <a:endParaRPr lang="en-US" sz="3200" kern="1200" noProof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PLE of piquia seed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Ethanol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2–10 MPa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40–60 °C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 </a:t>
                      </a:r>
                      <a:r>
                        <a:rPr lang="en-US" sz="3200" kern="1200" noProof="0" dirty="0" err="1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mL</a:t>
                      </a: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/min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  <a:r>
                        <a:rPr lang="en-US" sz="32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 – 25</a:t>
                      </a:r>
                      <a:endParaRPr lang="en-US" sz="3200" kern="1200" noProof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SFE of abiu skin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CO</a:t>
                      </a:r>
                      <a:r>
                        <a:rPr lang="en-US" sz="3200" kern="1200" baseline="-250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15–35</a:t>
                      </a:r>
                      <a:r>
                        <a:rPr lang="en-US" sz="32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 MPa</a:t>
                      </a:r>
                      <a:endParaRPr lang="en-US" sz="3200" kern="1200" noProof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40–60 °C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1.11 × 10</a:t>
                      </a:r>
                      <a:r>
                        <a:rPr lang="en-GB" sz="320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-4 </a:t>
                      </a:r>
                      <a:r>
                        <a:rPr lang="en-GB" sz="3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kg/s</a:t>
                      </a:r>
                      <a:endParaRPr lang="en-US" sz="3200" kern="1200" noProof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noProof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50</a:t>
                      </a:r>
                    </a:p>
                  </a:txBody>
                  <a:tcPr marL="65225" marR="652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415</Words>
  <Application>Microsoft Office PowerPoint</Application>
  <PresentationFormat>Personalizado</PresentationFormat>
  <Paragraphs>59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Verdana</vt:lpstr>
      <vt:lpstr>Tema do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Angela</dc:creator>
  <cp:lastModifiedBy>DTC-ING ALIMENTOS:Angela Maria Farias Campones</cp:lastModifiedBy>
  <cp:revision>54</cp:revision>
  <dcterms:created xsi:type="dcterms:W3CDTF">2015-05-04T19:28:22Z</dcterms:created>
  <dcterms:modified xsi:type="dcterms:W3CDTF">2018-03-20T21:43:46Z</dcterms:modified>
</cp:coreProperties>
</file>